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Kanit" pitchFamily="34" charset="0"/>
      <p:bold r:id="rId17"/>
    </p:embeddedFont>
    <p:embeddedFont>
      <p:font typeface="Kanit" pitchFamily="34" charset="-122"/>
      <p:bold r:id="rId18"/>
    </p:embeddedFont>
    <p:embeddedFont>
      <p:font typeface="Kanit" pitchFamily="34" charset="-120"/>
      <p:bold r:id="rId19"/>
    </p:embeddedFont>
    <p:embeddedFont>
      <p:font typeface="Martel Sans Light" panose="00000500000000000000" pitchFamily="34" charset="0"/>
      <p:regular r:id="rId20"/>
    </p:embeddedFont>
    <p:embeddedFont>
      <p:font typeface="Martel Sans Light" panose="00000500000000000000" pitchFamily="34" charset="-122"/>
      <p:regular r:id="rId21"/>
    </p:embeddedFont>
    <p:embeddedFont>
      <p:font typeface="Martel Sans Light" panose="00000500000000000000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B52"/>
    <a:srgbClr val="171E3A"/>
    <a:srgbClr val="221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tags" Target="../tags/tag3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tags" Target="../tags/tag20.xml"/><Relationship Id="rId22" Type="http://schemas.openxmlformats.org/officeDocument/2006/relationships/tags" Target="../tags/tag19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1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1.png"/><Relationship Id="rId2" Type="http://schemas.openxmlformats.org/officeDocument/2006/relationships/tags" Target="../tags/tag26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9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svg"/><Relationship Id="rId7" Type="http://schemas.openxmlformats.org/officeDocument/2006/relationships/image" Target="../media/image32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35.sv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NammaYatri Data Analytics Project Report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Analyzing ride booking, revenue, user conversion, location demand, and cancellation patterns to optimize NammaYatri's operations.</a:t>
            </a:r>
            <a:endParaRPr lang="en-US" sz="1850" dirty="0"/>
          </a:p>
        </p:txBody>
      </p:sp>
      <p:sp>
        <p:nvSpPr>
          <p:cNvPr id="28" name="Rectangles 27"/>
          <p:cNvSpPr/>
          <p:nvPr/>
        </p:nvSpPr>
        <p:spPr>
          <a:xfrm>
            <a:off x="5482590" y="7803515"/>
            <a:ext cx="9147175" cy="383540"/>
          </a:xfrm>
          <a:prstGeom prst="rect">
            <a:avLst/>
          </a:prstGeom>
          <a:solidFill>
            <a:srgbClr val="211B5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025" y="2665730"/>
            <a:ext cx="5427980" cy="29533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3308" y="920472"/>
            <a:ext cx="5376982" cy="6330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 &amp; Outcomes</a:t>
            </a:r>
            <a:endParaRPr lang="en-US" sz="3950" dirty="0"/>
          </a:p>
        </p:txBody>
      </p:sp>
      <p:sp>
        <p:nvSpPr>
          <p:cNvPr id="5" name="Text 1"/>
          <p:cNvSpPr/>
          <p:nvPr/>
        </p:nvSpPr>
        <p:spPr>
          <a:xfrm>
            <a:off x="753308" y="1876306"/>
            <a:ext cx="215146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6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08" y="2211467"/>
            <a:ext cx="3711059" cy="3048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3308" y="2379940"/>
            <a:ext cx="3311247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 Estimate Availability</a:t>
            </a:r>
            <a:endParaRPr lang="en-US" sz="1950" dirty="0"/>
          </a:p>
        </p:txBody>
      </p:sp>
      <p:sp>
        <p:nvSpPr>
          <p:cNvPr id="8" name="Text 3"/>
          <p:cNvSpPr/>
          <p:nvPr/>
        </p:nvSpPr>
        <p:spPr>
          <a:xfrm>
            <a:off x="753308" y="2825472"/>
            <a:ext cx="3711059" cy="1032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Enhance the system to provide fare estimates more consistently to reduce customer cancellations.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4679513" y="1876306"/>
            <a:ext cx="215146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13" y="2211467"/>
            <a:ext cx="3711178" cy="304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679513" y="2379940"/>
            <a:ext cx="2988945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Optimize Driver Allocation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4679513" y="2825472"/>
            <a:ext cx="3711178" cy="1032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Strategically deploy drivers to high-demand areas with low completion rates to balance supply and demand.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53308" y="4234934"/>
            <a:ext cx="215146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08" y="4548545"/>
            <a:ext cx="7637383" cy="304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3308" y="4738568"/>
            <a:ext cx="3256240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Maintain Transparent Pricing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753308" y="5184100"/>
            <a:ext cx="7637383" cy="6886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Continue ensuring consistent and fair pricing across all payment methods to build user trust.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753308" y="6276142"/>
            <a:ext cx="7637383" cy="10329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This project demonstrates strong analytical, visualization, and business interpretation skills, providing actionable strategies for NammaYatri's growth.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7661" y="691634"/>
            <a:ext cx="4214574" cy="4716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Overview &amp; Goals</a:t>
            </a:r>
            <a:endParaRPr lang="en-US" sz="295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6047661" y="1644253"/>
            <a:ext cx="8021479" cy="1172766"/>
          </a:xfrm>
          <a:prstGeom prst="roundRect">
            <a:avLst>
              <a:gd name="adj" fmla="val 9356"/>
            </a:avLst>
          </a:prstGeom>
          <a:solidFill>
            <a:srgbClr val="100C35"/>
          </a:solidFill>
        </p:spPr>
      </p:sp>
      <p:pic>
        <p:nvPicPr>
          <p:cNvPr id="5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47661" y="1621393"/>
            <a:ext cx="8021479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817834" y="1403747"/>
            <a:ext cx="481132" cy="481132"/>
          </a:xfrm>
          <a:prstGeom prst="rect">
            <a:avLst/>
          </a:prstGeom>
        </p:spPr>
      </p:pic>
      <p:sp>
        <p:nvSpPr>
          <p:cNvPr id="7" name="Text 2"/>
          <p:cNvSpPr/>
          <p:nvPr>
            <p:custDataLst>
              <p:tags r:id="rId7"/>
            </p:custDataLst>
          </p:nvPr>
        </p:nvSpPr>
        <p:spPr>
          <a:xfrm>
            <a:off x="9962138" y="1524000"/>
            <a:ext cx="192405" cy="2405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3"/>
          <p:cNvSpPr/>
          <p:nvPr>
            <p:custDataLst>
              <p:tags r:id="rId8"/>
            </p:custDataLst>
          </p:nvPr>
        </p:nvSpPr>
        <p:spPr>
          <a:xfrm>
            <a:off x="6230898" y="2045137"/>
            <a:ext cx="2152293" cy="235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Identify Business Insights</a:t>
            </a:r>
            <a:endParaRPr lang="en-US" sz="1450" dirty="0"/>
          </a:p>
        </p:txBody>
      </p:sp>
      <p:sp>
        <p:nvSpPr>
          <p:cNvPr id="9" name="Text 4"/>
          <p:cNvSpPr/>
          <p:nvPr>
            <p:custDataLst>
              <p:tags r:id="rId9"/>
            </p:custDataLst>
          </p:nvPr>
        </p:nvSpPr>
        <p:spPr>
          <a:xfrm>
            <a:off x="6230898" y="2377202"/>
            <a:ext cx="7655004" cy="2565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Uncover key insights to drive strategic decisions.</a:t>
            </a:r>
            <a:endParaRPr lang="en-US" sz="1250" dirty="0"/>
          </a:p>
        </p:txBody>
      </p:sp>
      <p:sp>
        <p:nvSpPr>
          <p:cNvPr id="10" name="Shape 5"/>
          <p:cNvSpPr/>
          <p:nvPr>
            <p:custDataLst>
              <p:tags r:id="rId10"/>
            </p:custDataLst>
          </p:nvPr>
        </p:nvSpPr>
        <p:spPr>
          <a:xfrm>
            <a:off x="6047661" y="3217902"/>
            <a:ext cx="8021479" cy="1172766"/>
          </a:xfrm>
          <a:prstGeom prst="roundRect">
            <a:avLst>
              <a:gd name="adj" fmla="val 9356"/>
            </a:avLst>
          </a:prstGeom>
          <a:solidFill>
            <a:srgbClr val="100C35"/>
          </a:solidFill>
        </p:spPr>
      </p:sp>
      <p:pic>
        <p:nvPicPr>
          <p:cNvPr id="11" name="Image 3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47661" y="3195042"/>
            <a:ext cx="8021479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817834" y="2977396"/>
            <a:ext cx="481132" cy="481132"/>
          </a:xfrm>
          <a:prstGeom prst="rect">
            <a:avLst/>
          </a:prstGeom>
        </p:spPr>
      </p:pic>
      <p:sp>
        <p:nvSpPr>
          <p:cNvPr id="13" name="Text 6"/>
          <p:cNvSpPr/>
          <p:nvPr>
            <p:custDataLst>
              <p:tags r:id="rId13"/>
            </p:custDataLst>
          </p:nvPr>
        </p:nvSpPr>
        <p:spPr>
          <a:xfrm>
            <a:off x="9962138" y="3097649"/>
            <a:ext cx="192405" cy="2405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7"/>
          <p:cNvSpPr/>
          <p:nvPr>
            <p:custDataLst>
              <p:tags r:id="rId14"/>
            </p:custDataLst>
          </p:nvPr>
        </p:nvSpPr>
        <p:spPr>
          <a:xfrm>
            <a:off x="6230898" y="3618786"/>
            <a:ext cx="1886783" cy="235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 Conversion</a:t>
            </a:r>
            <a:endParaRPr lang="en-US" sz="1450" dirty="0"/>
          </a:p>
        </p:txBody>
      </p:sp>
      <p:sp>
        <p:nvSpPr>
          <p:cNvPr id="15" name="Text 8"/>
          <p:cNvSpPr/>
          <p:nvPr>
            <p:custDataLst>
              <p:tags r:id="rId15"/>
            </p:custDataLst>
          </p:nvPr>
        </p:nvSpPr>
        <p:spPr>
          <a:xfrm>
            <a:off x="6230898" y="3950851"/>
            <a:ext cx="7655004" cy="2565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Enhance user journey from search to ride completion.</a:t>
            </a:r>
            <a:endParaRPr lang="en-US" sz="1250" dirty="0"/>
          </a:p>
        </p:txBody>
      </p:sp>
      <p:sp>
        <p:nvSpPr>
          <p:cNvPr id="16" name="Shape 9"/>
          <p:cNvSpPr/>
          <p:nvPr>
            <p:custDataLst>
              <p:tags r:id="rId16"/>
            </p:custDataLst>
          </p:nvPr>
        </p:nvSpPr>
        <p:spPr>
          <a:xfrm>
            <a:off x="6047661" y="4791551"/>
            <a:ext cx="8021479" cy="1172766"/>
          </a:xfrm>
          <a:prstGeom prst="roundRect">
            <a:avLst>
              <a:gd name="adj" fmla="val 9356"/>
            </a:avLst>
          </a:prstGeom>
          <a:solidFill>
            <a:srgbClr val="100C35"/>
          </a:solidFill>
        </p:spPr>
      </p:sp>
      <p:pic>
        <p:nvPicPr>
          <p:cNvPr id="17" name="Image 5" descr="preencoded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47661" y="4768691"/>
            <a:ext cx="8021479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817834" y="4551045"/>
            <a:ext cx="481132" cy="481132"/>
          </a:xfrm>
          <a:prstGeom prst="rect">
            <a:avLst/>
          </a:prstGeom>
        </p:spPr>
      </p:pic>
      <p:sp>
        <p:nvSpPr>
          <p:cNvPr id="19" name="Text 10"/>
          <p:cNvSpPr/>
          <p:nvPr>
            <p:custDataLst>
              <p:tags r:id="rId19"/>
            </p:custDataLst>
          </p:nvPr>
        </p:nvSpPr>
        <p:spPr>
          <a:xfrm>
            <a:off x="9962138" y="4671298"/>
            <a:ext cx="192405" cy="2405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1"/>
          <p:cNvSpPr/>
          <p:nvPr>
            <p:custDataLst>
              <p:tags r:id="rId20"/>
            </p:custDataLst>
          </p:nvPr>
        </p:nvSpPr>
        <p:spPr>
          <a:xfrm>
            <a:off x="6230898" y="5192435"/>
            <a:ext cx="1886783" cy="235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Reduce Cancellations</a:t>
            </a:r>
            <a:endParaRPr lang="en-US" sz="1450" dirty="0"/>
          </a:p>
        </p:txBody>
      </p:sp>
      <p:sp>
        <p:nvSpPr>
          <p:cNvPr id="21" name="Text 12"/>
          <p:cNvSpPr/>
          <p:nvPr>
            <p:custDataLst>
              <p:tags r:id="rId21"/>
            </p:custDataLst>
          </p:nvPr>
        </p:nvSpPr>
        <p:spPr>
          <a:xfrm>
            <a:off x="6230898" y="5524500"/>
            <a:ext cx="7655004" cy="2565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Address factors leading to both customer and driver cancellations.</a:t>
            </a:r>
            <a:endParaRPr lang="en-US" sz="1250" dirty="0"/>
          </a:p>
        </p:txBody>
      </p:sp>
      <p:sp>
        <p:nvSpPr>
          <p:cNvPr id="22" name="Shape 13"/>
          <p:cNvSpPr/>
          <p:nvPr>
            <p:custDataLst>
              <p:tags r:id="rId22"/>
            </p:custDataLst>
          </p:nvPr>
        </p:nvSpPr>
        <p:spPr>
          <a:xfrm>
            <a:off x="6047661" y="6365200"/>
            <a:ext cx="8021479" cy="1172766"/>
          </a:xfrm>
          <a:prstGeom prst="roundRect">
            <a:avLst>
              <a:gd name="adj" fmla="val 9356"/>
            </a:avLst>
          </a:prstGeom>
          <a:solidFill>
            <a:srgbClr val="100C35"/>
          </a:solidFill>
        </p:spPr>
      </p:sp>
      <p:pic>
        <p:nvPicPr>
          <p:cNvPr id="23" name="Image 7" descr="preencoded.pn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47661" y="6342340"/>
            <a:ext cx="8021479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817834" y="6124694"/>
            <a:ext cx="481132" cy="481132"/>
          </a:xfrm>
          <a:prstGeom prst="rect">
            <a:avLst/>
          </a:prstGeom>
        </p:spPr>
      </p:pic>
      <p:sp>
        <p:nvSpPr>
          <p:cNvPr id="25" name="Text 14"/>
          <p:cNvSpPr/>
          <p:nvPr>
            <p:custDataLst>
              <p:tags r:id="rId25"/>
            </p:custDataLst>
          </p:nvPr>
        </p:nvSpPr>
        <p:spPr>
          <a:xfrm>
            <a:off x="9962138" y="6244947"/>
            <a:ext cx="192405" cy="2405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15"/>
          <p:cNvSpPr/>
          <p:nvPr>
            <p:custDataLst>
              <p:tags r:id="rId26"/>
            </p:custDataLst>
          </p:nvPr>
        </p:nvSpPr>
        <p:spPr>
          <a:xfrm>
            <a:off x="6230898" y="6766084"/>
            <a:ext cx="1886783" cy="235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Optimize Revenue</a:t>
            </a:r>
            <a:endParaRPr lang="en-US" sz="1450" dirty="0"/>
          </a:p>
        </p:txBody>
      </p:sp>
      <p:sp>
        <p:nvSpPr>
          <p:cNvPr id="27" name="Text 16"/>
          <p:cNvSpPr/>
          <p:nvPr>
            <p:custDataLst>
              <p:tags r:id="rId27"/>
            </p:custDataLst>
          </p:nvPr>
        </p:nvSpPr>
        <p:spPr>
          <a:xfrm>
            <a:off x="6230898" y="7098149"/>
            <a:ext cx="7655004" cy="2565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Maximize earnings through efficient operations and pricing strategies.</a:t>
            </a:r>
            <a:endParaRPr lang="en-US" sz="1250" dirty="0"/>
          </a:p>
        </p:txBody>
      </p:sp>
      <p:sp>
        <p:nvSpPr>
          <p:cNvPr id="28" name="Rectangles 27"/>
          <p:cNvSpPr/>
          <p:nvPr/>
        </p:nvSpPr>
        <p:spPr>
          <a:xfrm>
            <a:off x="5482590" y="7803515"/>
            <a:ext cx="9147175" cy="383540"/>
          </a:xfrm>
          <a:prstGeom prst="rect">
            <a:avLst/>
          </a:prstGeom>
          <a:solidFill>
            <a:srgbClr val="211B5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04330" y="556974"/>
            <a:ext cx="4980146" cy="593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Dataset &amp; Methodology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304330" y="1655683"/>
            <a:ext cx="2850952" cy="3563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304330" y="2213967"/>
            <a:ext cx="5764530" cy="323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Trips Table:</a:t>
            </a: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 983 completed trip records.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304330" y="2607588"/>
            <a:ext cx="5764530" cy="646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Trip_details Table:</a:t>
            </a: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 2161 booking and cancellation records.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304330" y="3324225"/>
            <a:ext cx="5764530" cy="323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Lookup Tables:</a:t>
            </a: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 Assembly, Duration, Payment modes.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304330" y="3849172"/>
            <a:ext cx="2850952" cy="3563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304330" y="4407456"/>
            <a:ext cx="5764530" cy="323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Data Cleaning &amp; Merging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304330" y="4801076"/>
            <a:ext cx="5764530" cy="323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Exploratory Data Analysis (EDA)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304330" y="5194697"/>
            <a:ext cx="5764530" cy="323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Funnel &amp; Cancellation Analysis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304330" y="5588318"/>
            <a:ext cx="5764530" cy="323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Visualization (Power BI, Python)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304330" y="5981938"/>
            <a:ext cx="5764530" cy="323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Business Insight Generation</a:t>
            </a:r>
            <a:endParaRPr lang="en-US" sz="15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160" y="1680924"/>
            <a:ext cx="5764530" cy="5764530"/>
          </a:xfrm>
          <a:prstGeom prst="rect">
            <a:avLst/>
          </a:prstGeom>
        </p:spPr>
      </p:pic>
      <p:sp>
        <p:nvSpPr>
          <p:cNvPr id="28" name="Rectangles 27"/>
          <p:cNvSpPr/>
          <p:nvPr/>
        </p:nvSpPr>
        <p:spPr>
          <a:xfrm>
            <a:off x="0" y="7803515"/>
            <a:ext cx="14629765" cy="383540"/>
          </a:xfrm>
          <a:prstGeom prst="rect">
            <a:avLst/>
          </a:prstGeom>
          <a:solidFill>
            <a:srgbClr val="211B5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13686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Trip Revenue Analysis: Executive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800350"/>
            <a:ext cx="2290048" cy="7898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2.16K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324124" y="3889296"/>
            <a:ext cx="229004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Total Trips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913376" y="2800350"/>
            <a:ext cx="2290048" cy="7898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45.49%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8913376" y="3889296"/>
            <a:ext cx="229004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Completion Rate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502628" y="2800350"/>
            <a:ext cx="2290048" cy="7898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₹751K</a:t>
            </a:r>
            <a:endParaRPr lang="en-US" sz="6200" dirty="0"/>
          </a:p>
        </p:txBody>
      </p:sp>
      <p:sp>
        <p:nvSpPr>
          <p:cNvPr id="9" name="Text 6"/>
          <p:cNvSpPr/>
          <p:nvPr/>
        </p:nvSpPr>
        <p:spPr>
          <a:xfrm>
            <a:off x="11502628" y="3889296"/>
            <a:ext cx="229004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913376" y="4839653"/>
            <a:ext cx="2290048" cy="7898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₹764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8913376" y="5928598"/>
            <a:ext cx="229004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Average Fare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324124" y="6549747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Peak booking hours are 0-1 and 13-14. Revenue is consistent across payment methods, with top pickup locations driving demand.</a:t>
            </a:r>
            <a:endParaRPr lang="en-US" sz="1850" dirty="0"/>
          </a:p>
        </p:txBody>
      </p:sp>
      <p:pic>
        <p:nvPicPr>
          <p:cNvPr id="13" name="Picture 12" descr="Screenshot 2026-01-21 163050"/>
          <p:cNvPicPr>
            <a:picLocks noChangeAspect="1"/>
          </p:cNvPicPr>
          <p:nvPr/>
        </p:nvPicPr>
        <p:blipFill>
          <a:blip r:embed="rId2"/>
          <a:srcRect t="13197"/>
          <a:stretch>
            <a:fillRect/>
          </a:stretch>
        </p:blipFill>
        <p:spPr>
          <a:xfrm>
            <a:off x="57785" y="1598930"/>
            <a:ext cx="5231130" cy="3558540"/>
          </a:xfrm>
          <a:prstGeom prst="rect">
            <a:avLst/>
          </a:prstGeom>
        </p:spPr>
      </p:pic>
      <p:pic>
        <p:nvPicPr>
          <p:cNvPr id="14" name="Picture 13" descr="Screenshot 2026-01-21 1632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" y="5157470"/>
            <a:ext cx="5401310" cy="3051175"/>
          </a:xfrm>
          <a:prstGeom prst="rect">
            <a:avLst/>
          </a:prstGeom>
        </p:spPr>
      </p:pic>
      <p:sp>
        <p:nvSpPr>
          <p:cNvPr id="28" name="Rectangles 27"/>
          <p:cNvSpPr/>
          <p:nvPr/>
        </p:nvSpPr>
        <p:spPr>
          <a:xfrm>
            <a:off x="5482590" y="7803515"/>
            <a:ext cx="9147175" cy="383540"/>
          </a:xfrm>
          <a:prstGeom prst="rect">
            <a:avLst/>
          </a:prstGeom>
          <a:solidFill>
            <a:srgbClr val="211B5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40324" y="524470"/>
            <a:ext cx="6537008" cy="5607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 Conversion Funnel Analysis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324" y="1466493"/>
            <a:ext cx="953214" cy="1143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84158" y="1657112"/>
            <a:ext cx="2243018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Total Searches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784158" y="2051804"/>
            <a:ext cx="10205799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2.16K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324" y="2610326"/>
            <a:ext cx="953214" cy="1143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84158" y="2800945"/>
            <a:ext cx="2243018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Got Estimate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784158" y="3195638"/>
            <a:ext cx="10205799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1.76K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324" y="3754160"/>
            <a:ext cx="953214" cy="11438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84158" y="3944779"/>
            <a:ext cx="2243018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Search for Quotes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2784158" y="4339471"/>
            <a:ext cx="10205799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1.46K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324" y="4897993"/>
            <a:ext cx="953214" cy="11438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784158" y="5088612"/>
            <a:ext cx="2243018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OTP Entered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2784158" y="5483304"/>
            <a:ext cx="10205799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983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324" y="6041827"/>
            <a:ext cx="953214" cy="11438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784158" y="6232446"/>
            <a:ext cx="2243018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Ride Completed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2784158" y="6627138"/>
            <a:ext cx="10205799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983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640324" y="7400092"/>
            <a:ext cx="11349633" cy="3049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 significant drop-off occurs between "Search" and "Got Estimate." No cancellations after OTP entry.</a:t>
            </a:r>
            <a:endParaRPr lang="en-US" sz="1500" dirty="0"/>
          </a:p>
        </p:txBody>
      </p:sp>
      <p:pic>
        <p:nvPicPr>
          <p:cNvPr id="20" name="Picture 19" descr="Screenshot 2026-01-21 161935"/>
          <p:cNvPicPr>
            <a:picLocks noChangeAspect="1"/>
          </p:cNvPicPr>
          <p:nvPr/>
        </p:nvPicPr>
        <p:blipFill>
          <a:blip r:embed="rId6"/>
          <a:srcRect l="1188"/>
          <a:stretch>
            <a:fillRect/>
          </a:stretch>
        </p:blipFill>
        <p:spPr>
          <a:xfrm>
            <a:off x="7512050" y="2470785"/>
            <a:ext cx="6759575" cy="4622165"/>
          </a:xfrm>
          <a:prstGeom prst="rect">
            <a:avLst/>
          </a:prstGeom>
        </p:spPr>
      </p:pic>
      <p:sp>
        <p:nvSpPr>
          <p:cNvPr id="28" name="Rectangles 27"/>
          <p:cNvSpPr/>
          <p:nvPr/>
        </p:nvSpPr>
        <p:spPr>
          <a:xfrm>
            <a:off x="-635" y="7803515"/>
            <a:ext cx="14630400" cy="383540"/>
          </a:xfrm>
          <a:prstGeom prst="rect">
            <a:avLst/>
          </a:prstGeom>
          <a:solidFill>
            <a:srgbClr val="211B5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7891" y="474583"/>
            <a:ext cx="5841682" cy="507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Location &amp; Cancellation Insights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2177891" y="1413510"/>
            <a:ext cx="2436614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Location Analysis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2177891" y="1890593"/>
            <a:ext cx="4926687" cy="552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High-demand locations often show low completion rates, indicating potential supply or driver availability issues.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7891" y="2637115"/>
            <a:ext cx="4926687" cy="49266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33203" y="1413510"/>
            <a:ext cx="2436614" cy="3045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Cancellation Analysis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33203" y="1890593"/>
            <a:ext cx="4926687" cy="2762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SzPct val="100000"/>
              <a:buNone/>
            </a:pPr>
            <a:r>
              <a:rPr lang="en-US" sz="1350" b="1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Customer Cancellations:</a:t>
            </a:r>
            <a:r>
              <a:rPr lang="en-US" sz="13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 1.04K (48.17%)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3203" y="2227183"/>
            <a:ext cx="4926687" cy="2762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SzPct val="100000"/>
              <a:buNone/>
            </a:pPr>
            <a:r>
              <a:rPr lang="en-US" sz="1350" b="1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Driver Cancellations:</a:t>
            </a:r>
            <a:r>
              <a:rPr lang="en-US" sz="13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 1.02K (47.25%)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3203" y="2658666"/>
            <a:ext cx="4926687" cy="828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Cancellations are nearly split between customers and drivers. Lack of fare estimates is a primary cause for customer cancellations.</a:t>
            </a:r>
            <a:endParaRPr lang="en-US" sz="1350" dirty="0"/>
          </a:p>
        </p:txBody>
      </p:sp>
      <p:pic>
        <p:nvPicPr>
          <p:cNvPr id="11" name="Picture 10" descr="Screenshot 2026-01-21 1635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3642360"/>
            <a:ext cx="6601460" cy="3888740"/>
          </a:xfrm>
          <a:prstGeom prst="rect">
            <a:avLst/>
          </a:prstGeom>
        </p:spPr>
      </p:pic>
      <p:sp>
        <p:nvSpPr>
          <p:cNvPr id="28" name="Rectangles 27"/>
          <p:cNvSpPr/>
          <p:nvPr/>
        </p:nvSpPr>
        <p:spPr>
          <a:xfrm>
            <a:off x="635" y="7803515"/>
            <a:ext cx="14629130" cy="383540"/>
          </a:xfrm>
          <a:prstGeom prst="rect">
            <a:avLst/>
          </a:prstGeom>
          <a:solidFill>
            <a:srgbClr val="211B5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378" y="786646"/>
            <a:ext cx="7584043" cy="13108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Exploratory Data Analysis Highlights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66378" y="2431733"/>
            <a:ext cx="3680579" cy="3107412"/>
          </a:xfrm>
          <a:prstGeom prst="roundRect">
            <a:avLst>
              <a:gd name="adj" fmla="val 470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898" y="2431733"/>
            <a:ext cx="121920" cy="31074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11064" y="2684978"/>
            <a:ext cx="2621994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Univariate Analysis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611064" y="3146346"/>
            <a:ext cx="3082647" cy="1426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Fare and distance distributions are right-skewed, indicating a few high-value trips.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69723" y="2431733"/>
            <a:ext cx="3680698" cy="3107412"/>
          </a:xfrm>
          <a:prstGeom prst="roundRect">
            <a:avLst>
              <a:gd name="adj" fmla="val 470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243" y="2431733"/>
            <a:ext cx="121920" cy="31074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14409" y="2684978"/>
            <a:ext cx="2621994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Bivariate Analysis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0514409" y="3146346"/>
            <a:ext cx="3082766" cy="2139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Strong correlation (0.69) between searches getting estimates and searches for quotes. Fare and distance patterns are consistent across payment methods.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66378" y="5761911"/>
            <a:ext cx="7584043" cy="1681043"/>
          </a:xfrm>
          <a:prstGeom prst="roundRect">
            <a:avLst>
              <a:gd name="adj" fmla="val 870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98" y="5761911"/>
            <a:ext cx="121920" cy="168104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11064" y="6015157"/>
            <a:ext cx="2621994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Multivariate Analysis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6611064" y="6476524"/>
            <a:ext cx="6986111" cy="713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Cancellation likelihood increases without fare estimates. Payment method does not influence fare or distance.</a:t>
            </a:r>
            <a:endParaRPr lang="en-US" sz="1750" dirty="0"/>
          </a:p>
        </p:txBody>
      </p:sp>
      <p:sp>
        <p:nvSpPr>
          <p:cNvPr id="28" name="Rectangles 27"/>
          <p:cNvSpPr/>
          <p:nvPr/>
        </p:nvSpPr>
        <p:spPr>
          <a:xfrm>
            <a:off x="5482590" y="7803515"/>
            <a:ext cx="9147175" cy="383540"/>
          </a:xfrm>
          <a:prstGeom prst="rect">
            <a:avLst/>
          </a:prstGeom>
          <a:solidFill>
            <a:srgbClr val="211B5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0077" y="444818"/>
            <a:ext cx="6151602" cy="4738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Top Origin &amp; Destination Assemblies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2520077" y="1321356"/>
            <a:ext cx="4226719" cy="2842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Average Fare for Top 10 Origin Assemblies</a:t>
            </a:r>
            <a:endParaRPr lang="en-US" sz="1750" dirty="0"/>
          </a:p>
        </p:txBody>
      </p:sp>
      <p:sp>
        <p:nvSpPr>
          <p:cNvPr id="4" name="Text 2"/>
          <p:cNvSpPr/>
          <p:nvPr>
            <p:custDataLst>
              <p:tags r:id="rId1"/>
            </p:custDataLst>
          </p:nvPr>
        </p:nvSpPr>
        <p:spPr>
          <a:xfrm>
            <a:off x="2520077" y="1766649"/>
            <a:ext cx="4598551" cy="7729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Bangalore South and Hebbal show the highest average fare amounts, indicating premium routes or longer distances from these origins.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20077" y="2720816"/>
            <a:ext cx="4598551" cy="45985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9154" y="1321356"/>
            <a:ext cx="4598551" cy="568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Average Distance for Top 10 Destination Assemblies</a:t>
            </a:r>
            <a:endParaRPr lang="en-US" sz="1750" dirty="0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7519154" y="2050852"/>
            <a:ext cx="4598551" cy="7729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Chamrajpet and Vijaynagar have the longest average distances, suggesting these destinations are typically reached via longer trips.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19154" y="3005018"/>
            <a:ext cx="4598551" cy="4598551"/>
          </a:xfrm>
          <a:prstGeom prst="rect">
            <a:avLst/>
          </a:prstGeom>
        </p:spPr>
      </p:pic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415" y="3387090"/>
            <a:ext cx="4013835" cy="3293745"/>
          </a:xfrm>
          <a:prstGeom prst="rect">
            <a:avLst/>
          </a:prstGeom>
        </p:spPr>
      </p:pic>
      <p:pic>
        <p:nvPicPr>
          <p:cNvPr id="10" name="Picture 9" descr="Screenshot 2026-01-21 163823"/>
          <p:cNvPicPr>
            <a:picLocks noChangeAspect="1"/>
          </p:cNvPicPr>
          <p:nvPr/>
        </p:nvPicPr>
        <p:blipFill>
          <a:blip r:embed="rId8"/>
          <a:srcRect t="5598" r="55739"/>
          <a:stretch>
            <a:fillRect/>
          </a:stretch>
        </p:blipFill>
        <p:spPr>
          <a:xfrm>
            <a:off x="2520315" y="3387090"/>
            <a:ext cx="4598035" cy="3811905"/>
          </a:xfrm>
          <a:prstGeom prst="rect">
            <a:avLst/>
          </a:prstGeom>
        </p:spPr>
      </p:pic>
      <p:pic>
        <p:nvPicPr>
          <p:cNvPr id="11" name="Picture 10" descr="Screenshot 2026-01-21 164053"/>
          <p:cNvPicPr>
            <a:picLocks noChangeAspect="1"/>
          </p:cNvPicPr>
          <p:nvPr/>
        </p:nvPicPr>
        <p:blipFill>
          <a:blip r:embed="rId9"/>
          <a:srcRect l="5617" t="9615" r="1923"/>
          <a:stretch>
            <a:fillRect/>
          </a:stretch>
        </p:blipFill>
        <p:spPr>
          <a:xfrm>
            <a:off x="7780655" y="3994785"/>
            <a:ext cx="4212590" cy="3211195"/>
          </a:xfrm>
          <a:prstGeom prst="rect">
            <a:avLst/>
          </a:prstGeom>
        </p:spPr>
      </p:pic>
      <p:sp>
        <p:nvSpPr>
          <p:cNvPr id="28" name="Rectangles 27"/>
          <p:cNvSpPr/>
          <p:nvPr/>
        </p:nvSpPr>
        <p:spPr>
          <a:xfrm>
            <a:off x="0" y="7803515"/>
            <a:ext cx="14629765" cy="383540"/>
          </a:xfrm>
          <a:prstGeom prst="rect">
            <a:avLst/>
          </a:prstGeom>
          <a:solidFill>
            <a:srgbClr val="211B5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253" y="844987"/>
            <a:ext cx="3336846" cy="4170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Business Insights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496253" y="1474708"/>
            <a:ext cx="8151495" cy="1371124"/>
          </a:xfrm>
          <a:prstGeom prst="roundRect">
            <a:avLst>
              <a:gd name="adj" fmla="val 1551"/>
            </a:avLst>
          </a:prstGeom>
          <a:solidFill>
            <a:srgbClr val="2F2B54"/>
          </a:solidFill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56" y="1616512"/>
            <a:ext cx="425410" cy="42541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094" y="1733550"/>
            <a:ext cx="191333" cy="1913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8056" y="2183725"/>
            <a:ext cx="1668423" cy="2084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Fare Estimate Critical</a:t>
            </a:r>
            <a:endParaRPr lang="en-US" sz="1300" dirty="0"/>
          </a:p>
        </p:txBody>
      </p:sp>
      <p:sp>
        <p:nvSpPr>
          <p:cNvPr id="8" name="Text 3"/>
          <p:cNvSpPr/>
          <p:nvPr/>
        </p:nvSpPr>
        <p:spPr>
          <a:xfrm>
            <a:off x="638056" y="2477214"/>
            <a:ext cx="7867888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Availability of fare estimates is crucial for user conversion and reducing cancellations.</a:t>
            </a:r>
            <a:endParaRPr lang="en-US" sz="1100" dirty="0"/>
          </a:p>
        </p:txBody>
      </p:sp>
      <p:sp>
        <p:nvSpPr>
          <p:cNvPr id="9" name="Shape 4"/>
          <p:cNvSpPr/>
          <p:nvPr/>
        </p:nvSpPr>
        <p:spPr>
          <a:xfrm>
            <a:off x="496253" y="2987635"/>
            <a:ext cx="8151495" cy="1371124"/>
          </a:xfrm>
          <a:prstGeom prst="roundRect">
            <a:avLst>
              <a:gd name="adj" fmla="val 1551"/>
            </a:avLst>
          </a:prstGeom>
          <a:solidFill>
            <a:srgbClr val="2F2B54"/>
          </a:solidFill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56" y="3129439"/>
            <a:ext cx="425410" cy="42541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094" y="3246477"/>
            <a:ext cx="191333" cy="19133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38056" y="3696653"/>
            <a:ext cx="1668423" cy="2084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Payment Neutrality</a:t>
            </a:r>
            <a:endParaRPr lang="en-US" sz="1300" dirty="0"/>
          </a:p>
        </p:txBody>
      </p:sp>
      <p:sp>
        <p:nvSpPr>
          <p:cNvPr id="13" name="Text 6"/>
          <p:cNvSpPr/>
          <p:nvPr/>
        </p:nvSpPr>
        <p:spPr>
          <a:xfrm>
            <a:off x="638056" y="3990142"/>
            <a:ext cx="7867888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Payment methods do not significantly impact fare or distance, ensuring transparent pricing.</a:t>
            </a:r>
            <a:endParaRPr lang="en-US" sz="1100" dirty="0"/>
          </a:p>
        </p:txBody>
      </p:sp>
      <p:sp>
        <p:nvSpPr>
          <p:cNvPr id="14" name="Shape 7"/>
          <p:cNvSpPr/>
          <p:nvPr/>
        </p:nvSpPr>
        <p:spPr>
          <a:xfrm>
            <a:off x="496253" y="4500563"/>
            <a:ext cx="8151495" cy="1371124"/>
          </a:xfrm>
          <a:prstGeom prst="roundRect">
            <a:avLst>
              <a:gd name="adj" fmla="val 1551"/>
            </a:avLst>
          </a:prstGeom>
          <a:solidFill>
            <a:srgbClr val="2F2B54"/>
          </a:solidFill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56" y="4642366"/>
            <a:ext cx="425410" cy="425410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094" y="4759404"/>
            <a:ext cx="191333" cy="19133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38056" y="5209580"/>
            <a:ext cx="1668423" cy="2084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Location Supply Gaps</a:t>
            </a:r>
            <a:endParaRPr lang="en-US" sz="1300" dirty="0"/>
          </a:p>
        </p:txBody>
      </p:sp>
      <p:sp>
        <p:nvSpPr>
          <p:cNvPr id="18" name="Text 9"/>
          <p:cNvSpPr/>
          <p:nvPr/>
        </p:nvSpPr>
        <p:spPr>
          <a:xfrm>
            <a:off x="638056" y="5503069"/>
            <a:ext cx="7867888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Discrepancies in location-level supply affect completion rates, requiring targeted driver allocation.</a:t>
            </a:r>
            <a:endParaRPr lang="en-US" sz="1100" dirty="0"/>
          </a:p>
        </p:txBody>
      </p:sp>
      <p:sp>
        <p:nvSpPr>
          <p:cNvPr id="19" name="Shape 10"/>
          <p:cNvSpPr/>
          <p:nvPr/>
        </p:nvSpPr>
        <p:spPr>
          <a:xfrm>
            <a:off x="496253" y="6013490"/>
            <a:ext cx="8151495" cy="1371124"/>
          </a:xfrm>
          <a:prstGeom prst="roundRect">
            <a:avLst>
              <a:gd name="adj" fmla="val 1551"/>
            </a:avLst>
          </a:prstGeom>
          <a:solidFill>
            <a:srgbClr val="2F2B54"/>
          </a:solidFill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056" y="6155293"/>
            <a:ext cx="425410" cy="425410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5094" y="6272332"/>
            <a:ext cx="191333" cy="191333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38056" y="6722507"/>
            <a:ext cx="1668423" cy="2084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Early Funnel Focus</a:t>
            </a:r>
            <a:endParaRPr lang="en-US" sz="1300" dirty="0"/>
          </a:p>
        </p:txBody>
      </p:sp>
      <p:sp>
        <p:nvSpPr>
          <p:cNvPr id="23" name="Text 12"/>
          <p:cNvSpPr/>
          <p:nvPr/>
        </p:nvSpPr>
        <p:spPr>
          <a:xfrm>
            <a:off x="638056" y="7015996"/>
            <a:ext cx="7867888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Reducing cancellations requires improving the early stages of the booking funnel.</a:t>
            </a:r>
            <a:endParaRPr lang="en-US" sz="11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10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11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12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13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14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15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16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17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18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19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2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20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21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22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23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24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25.xml><?xml version="1.0" encoding="utf-8"?>
<p:tagLst xmlns:p="http://schemas.openxmlformats.org/presentationml/2006/main">
  <p:tag name="KSO_WM_DIAGRAM_VIRTUALLY_FRAME" val="{&quot;height&quot;:459.5999999999999,&quot;left&quot;:198.43125984251967,&quot;top&quot;:139.10622047244095,&quot;width&quot;:755.7187401574804}"/>
</p:tagLst>
</file>

<file path=ppt/tags/tag26.xml><?xml version="1.0" encoding="utf-8"?>
<p:tagLst xmlns:p="http://schemas.openxmlformats.org/presentationml/2006/main">
  <p:tag name="KSO_WM_DIAGRAM_VIRTUALLY_FRAME" val="{&quot;height&quot;:459.5999999999999,&quot;left&quot;:198.43125984251967,&quot;top&quot;:139.10622047244095,&quot;width&quot;:755.7187401574804}"/>
</p:tagLst>
</file>

<file path=ppt/tags/tag27.xml><?xml version="1.0" encoding="utf-8"?>
<p:tagLst xmlns:p="http://schemas.openxmlformats.org/presentationml/2006/main">
  <p:tag name="KSO_WM_DIAGRAM_VIRTUALLY_FRAME" val="{&quot;height&quot;:459.5999999999999,&quot;left&quot;:198.43125984251967,&quot;top&quot;:139.10622047244095,&quot;width&quot;:755.7187401574804}"/>
</p:tagLst>
</file>

<file path=ppt/tags/tag28.xml><?xml version="1.0" encoding="utf-8"?>
<p:tagLst xmlns:p="http://schemas.openxmlformats.org/presentationml/2006/main">
  <p:tag name="KSO_WM_DIAGRAM_VIRTUALLY_FRAME" val="{&quot;height&quot;:459.5999999999999,&quot;left&quot;:198.43125984251967,&quot;top&quot;:139.10622047244095,&quot;width&quot;:755.7187401574804}"/>
</p:tagLst>
</file>

<file path=ppt/tags/tag3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4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5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6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7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8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ags/tag9.xml><?xml version="1.0" encoding="utf-8"?>
<p:tagLst xmlns:p="http://schemas.openxmlformats.org/presentationml/2006/main">
  <p:tag name="KSO_WM_DIAGRAM_VIRTUALLY_FRAME" val="{&quot;height&quot;:483.0093700787402,&quot;left&quot;:476.19377952755906,&quot;top&quot;:110.53125984251969,&quot;width&quot;:631.612519685039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3537</Words>
  <Application>WPS Presentation</Application>
  <PresentationFormat>On-screen Show (16:9)</PresentationFormat>
  <Paragraphs>174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Kanit</vt:lpstr>
      <vt:lpstr>Kanit</vt:lpstr>
      <vt:lpstr>Kanit</vt:lpstr>
      <vt:lpstr>Martel Sans Light</vt:lpstr>
      <vt:lpstr>Martel Sans Light</vt:lpstr>
      <vt:lpstr>Martel Sans Light</vt:lpstr>
      <vt:lpstr>Kanit Light</vt:lpstr>
      <vt:lpstr>Squarely</vt:lpstr>
      <vt:lpstr>Kanit Light</vt:lpstr>
      <vt:lpstr>Kanit Light</vt:lpstr>
      <vt:lpstr>Calibri</vt:lpstr>
      <vt:lpstr>Microsoft YaHei</vt:lpstr>
      <vt:lpstr>Arial Unicode MS</vt:lpstr>
      <vt:lpstr>Adobe Ming Std 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Chandan MAJI</cp:lastModifiedBy>
  <cp:revision>2</cp:revision>
  <dcterms:created xsi:type="dcterms:W3CDTF">2026-01-21T10:54:00Z</dcterms:created>
  <dcterms:modified xsi:type="dcterms:W3CDTF">2026-01-21T11:20:54Z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48C11555939B4DC0A8BFB5B24B9BB94D_13</vt:lpwstr>
  </property>
  <property fmtid="{D5CDD505-2E9C-101B-9397-08002B2CF9AE}" pid="3" name="KSOProductBuildVer">
    <vt:lpwstr>1033-12.2.0.23196</vt:lpwstr>
  </property>
</Properties>
</file>